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1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1" r:id="rId25"/>
    <p:sldId id="282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172799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26.xml"/><Relationship Id="rId3" Type="http://schemas.openxmlformats.org/officeDocument/2006/relationships/image" Target="../media/image6.png"/><Relationship Id="rId7" Type="http://schemas.openxmlformats.org/officeDocument/2006/relationships/slide" Target="../slides/slide24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法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a60734000ada9a6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8f4e9cc26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d864724e0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844cc9f8c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语法汇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4.pn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0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0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0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0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47b1a256f?pid=6d7fc7603&amp;color=0,55,96&amp;mp=1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47b1a256f?pid=6d7fc7603&amp;color=0,55,96&amp;mp=1&amp;vtp=1&amp;bt=1&amp;bbb=1"/>
              <p:cNvSpPr/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.依靠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；依赖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on/upon=depend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on/upon=count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on/upon依靠；依赖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on/upon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指望/依靠某人做某事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on/upon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it+that从句（it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是形式宾语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，that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引导的宾语从句为真正宾语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指望/相信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SimSun" panose="02010600030101010101" pitchFamily="2" charset="-122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next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step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whether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cockatoos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entirely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visual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clues,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also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sense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touch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shape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selections.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下一步是试图弄清楚凤头鹦鹉是完全依赖于视觉线索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还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是也使用触觉来选择形状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2022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⋅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改编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him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design.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我们得依靠他来进行这项设计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rely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help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你可以指望他来帮你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47b1a256f?pid=6d7fc7603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blipFill>
                <a:blip r:embed="rId4"/>
                <a:stretch>
                  <a:fillRect l="-1384" r="-577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47b1a256f?pid=6d7fc7603&amp;color=0,55,96&amp;tib=255,255,255&amp;iip=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47b1a256f?pid=6d7fc7603&amp;color=0,55,96&amp;vtp=1&amp;bt=1&amp;bbb=1"/>
          <p:cNvSpPr/>
          <p:nvPr/>
        </p:nvSpPr>
        <p:spPr>
          <a:xfrm>
            <a:off x="502920" y="151200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reliability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.可靠（性）；可信（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性）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②reliably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.可靠地；可信赖地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unreliable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.不可靠的；不能依赖的</a:t>
            </a:r>
            <a:endParaRPr lang="en-US" altLang="zh-CN" sz="100" dirty="0"/>
          </a:p>
        </p:txBody>
      </p:sp>
      <p:pic>
        <p:nvPicPr>
          <p:cNvPr id="5" name="P_6_BD#47b1a256f?pid=6d7fc7603&amp;color=0,55,96&amp;tib=255,255,255&amp;iip=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3239" y="2375473"/>
            <a:ext cx="950976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47b1a256f?pid=6d7fc7603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International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country.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国际救援队很快就开始抵达该国。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教材P87</a:t>
            </a:r>
            <a:endParaRPr lang="en-US" altLang="zh-CN" sz="1800" dirty="0"/>
          </a:p>
        </p:txBody>
      </p:sp>
      <p:pic>
        <p:nvPicPr>
          <p:cNvPr id="3" name="P_6_BD#47b1a256f?pid=6d7fc7603&amp;color=0,55,96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d57b0cc2c?pid=2971c7c64&amp;color=0,55,96&amp;vtp=1&amp;bbb=1"/>
          <p:cNvSpPr/>
          <p:nvPr/>
        </p:nvSpPr>
        <p:spPr>
          <a:xfrm>
            <a:off x="502920" y="2372616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endParaRPr lang="en-US" altLang="zh-CN" sz="2200" dirty="0"/>
          </a:p>
        </p:txBody>
      </p:sp>
      <p:sp>
        <p:nvSpPr>
          <p:cNvPr id="6" name="P_6#a0993d1e7?sp=1&amp;pid=d57b0cc2c&amp;color=0,55,96&amp;vtp=1&amp;bbb=1"/>
          <p:cNvSpPr/>
          <p:nvPr/>
        </p:nvSpPr>
        <p:spPr>
          <a:xfrm>
            <a:off x="502920" y="286898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.救援；营救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miners.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一支救援队正努力接近被困的矿工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come/go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one's/the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搭救某人；救助某人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他的父亲帮了他一把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把钱借给了他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.营救；解救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拯救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她设法把男孩从着火的房子里救了出来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7" name="P_6_BD#a0993d1e7?pid=d57b0cc2c&amp;color=0,55,96&amp;tib=255,255,255&amp;iip=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686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11" name="P_6_BD#a0993d1e7?pid=d57b0cc2c&amp;color=0,55,96&amp;tib=255,255,255&amp;iip=7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50030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0993d1e7?pid=d57b0cc2c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exceptionally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snowfall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period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destroyed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forests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256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lives.由短时间内特大降雪所致，它们破坏了建筑物和森林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，还夺去了超过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256人的生命。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教材P88</a:t>
            </a:r>
            <a:endParaRPr lang="en-US" altLang="zh-CN" dirty="0"/>
          </a:p>
        </p:txBody>
      </p:sp>
      <p:pic>
        <p:nvPicPr>
          <p:cNvPr id="3" name="P_6_BD#a0993d1e7?pid=d57b0cc2c&amp;color=0,55,96&amp;mp=1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3f55ce8b0?pid=2971c7c64&amp;color=0,55,96&amp;vtp=1&amp;bbb=1"/>
          <p:cNvSpPr/>
          <p:nvPr/>
        </p:nvSpPr>
        <p:spPr>
          <a:xfrm>
            <a:off x="502920" y="31981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exceptionally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.极其，非常</a:t>
            </a:r>
            <a:endParaRPr lang="en-US" altLang="zh-CN" sz="2200" dirty="0"/>
          </a:p>
        </p:txBody>
      </p:sp>
      <p:sp>
        <p:nvSpPr>
          <p:cNvPr id="6" name="P_6_BD#07fb0db30?pid=3f55ce8b0&amp;color=0,55,96&amp;vtp=1&amp;bbb=1"/>
          <p:cNvSpPr/>
          <p:nvPr/>
        </p:nvSpPr>
        <p:spPr>
          <a:xfrm>
            <a:off x="502920" y="37003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January,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这种天气即使在一月份也算得上非常寒冷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07fb0db30?pid=3f55ce8b0&amp;color=0,55,96&amp;mp=1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07fb0db30?pid=3f55ce8b0&amp;color=0,55,96&amp;mp=1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.除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之外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.除了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；只是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for除了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除了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cakes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你可以拿任何一块蛋糕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但这块除外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composition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spelling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除了一些拼写错误外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你的作文写得很好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Freddie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Christmas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弗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雷迪丝毫不肯向我透露他正在写什么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只告诉我那是一个圣诞节剧本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_BD#07fb0db30?pid=3f55ce8b0&amp;color=0,55,96&amp;vtp=1&amp;bt=1&amp;bbb=1&amp;hb=1"/>
              <p:cNvSpPr/>
              <p:nvPr/>
            </p:nvSpPr>
            <p:spPr>
              <a:xfrm>
                <a:off x="502920" y="1512000"/>
                <a:ext cx="10570464" cy="41910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②exception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.例外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不例外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除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之外；不包括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在内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ithout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一律；无一例外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verybody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should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keep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discipline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exception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每个人都应该遵守纪律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你也不例外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whole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island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flooded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exception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small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north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除了北部一小块地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方以外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整个岛都被淹没了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exceptional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.非凡的；杰出的；不寻常的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wander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traditional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small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towns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end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exceptional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museum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Shanghai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们将在传统的小镇漫步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最后在上海的一座非凡的博物馆结束我们的旅程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全国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Ⅲ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_BD#07fb0db30?pid=3f55ce8b0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191000"/>
              </a:xfrm>
              <a:prstGeom prst="rect">
                <a:avLst/>
              </a:prstGeom>
              <a:blipFill>
                <a:blip r:embed="rId3"/>
                <a:stretch>
                  <a:fillRect l="-1384" b="-2907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#07fb0db30?pid=3f55ce8b0&amp;color=0,55,96&amp;tib=255,255,255&amp;iip=10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8485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#07fb0db30?pid=3f55ce8b0&amp;color=0,55,96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和except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for的用法区别</a:t>
            </a:r>
            <a:endParaRPr lang="en-US" altLang="zh-CN" sz="100" dirty="0"/>
          </a:p>
        </p:txBody>
      </p:sp>
      <p:graphicFrame>
        <p:nvGraphicFramePr>
          <p:cNvPr id="18" name="P_6_BD#07fb0db30?colgroup=6,20,17&amp;pid=3f55ce8b0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9660510"/>
              </p:ext>
            </p:extLst>
          </p:nvPr>
        </p:nvGraphicFramePr>
        <p:xfrm>
          <a:off x="502920" y="1993965"/>
          <a:ext cx="10533888" cy="2231899"/>
        </p:xfrm>
        <a:graphic>
          <a:graphicData uri="http://schemas.openxmlformats.org/drawingml/2006/table">
            <a:tbl>
              <a:tblPr/>
              <a:tblGrid>
                <a:gridCol w="15636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823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41879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易混词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组）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用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法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例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46443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except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“除了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除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……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之外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”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强调所排除的人或事物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不包括在内”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一般表示同类之间的关系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I've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cleaned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all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rooms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except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toilet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除了厕所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我打扫了所有房间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00074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except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“除了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除去”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多指“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整体中除了某个细节”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其后的词同句中所述的其他事物不是同类的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car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excellent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except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u="sng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colour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这辆车除了颜色外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其他都很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楷体" pitchFamily="34" charset="-122"/>
                          <a:cs typeface="Times New Roman" pitchFamily="34" charset="-120"/>
                        </a:rPr>
                        <a:t>好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e3dd13461?pid=2971c7c64&amp;color=0,55,96&amp;mp=1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endParaRPr lang="en-US" altLang="zh-CN" sz="2200" dirty="0"/>
          </a:p>
        </p:txBody>
      </p:sp>
      <p:sp>
        <p:nvSpPr>
          <p:cNvPr id="3" name="P_6#7ad39dc24?sp=1&amp;pid=e3dd13461&amp;color=0,55,96&amp;vtp=1&amp;bbb=1&amp;hb=1"/>
          <p:cNvSpPr/>
          <p:nvPr/>
        </p:nvSpPr>
        <p:spPr>
          <a:xfrm>
            <a:off x="502920" y="1995536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.（战争、事故等）夺去（生命）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crash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那次撞车事故夺去了三个人的生命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.宣称；声称；主张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cientists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cancer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科学家宣称在抗癌方面取得了重大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突破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7ad39dc24?pid=e3dd13461&amp;color=0,55,96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释义·理解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laim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①cause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③ask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④win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statement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7ad39dc24?pid=e3dd13461&amp;color=0,55,96&amp;mp=1&amp;tib=255,255,255&amp;iip=1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7ad39dc24?pid=e3dd13461&amp;color=0,55,96&amp;mp=1&amp;vtp=1&amp;bt=1&amp;bbb=1"/>
          <p:cNvSpPr/>
          <p:nvPr/>
        </p:nvSpPr>
        <p:spPr>
          <a:xfrm>
            <a:off x="502920" y="1512000"/>
            <a:ext cx="10570464" cy="244221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（sb/sth）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do/be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声称（某人/某物）做/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声称做过某事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is/was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有人主张/声称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imSun" panose="02010600030101010101" pitchFamily="2" charset="-122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expert.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我不会自称是专家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surfing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有些人声称上网是在浪费时间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065029607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6</a:t>
            </a:r>
            <a:endParaRPr lang="en-US" altLang="zh-CN" sz="5400" dirty="0"/>
          </a:p>
        </p:txBody>
      </p:sp>
      <p:sp>
        <p:nvSpPr>
          <p:cNvPr id="3" name="C_1_BD#065029607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Disaster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hope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7ad39dc24?sp=1&amp;pid=e3dd13461&amp;color=0,55,96&amp;vtp=1&amp;bt=1&amp;bbb=1&amp;hb=1"/>
              <p:cNvSpPr/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➌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.索取；认领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nobody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money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discovered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library.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目前为止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还没有人来认领在图书馆捡到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的那些钱</a:t>
                </a: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back=claim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back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索回/要回某物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back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tax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purchases.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你可以要求退回购物时缴纳的税款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牛津高阶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➍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.获得；赢得；取得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finally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claimed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place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team.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她终于成了那支队的队员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➎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1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</a:t>
                </a:r>
                <a:r>
                  <a:rPr kumimoji="0" lang="en-US" altLang="zh-CN" sz="1800" b="1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.［C］声称；断言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false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claims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advertisement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make?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这则广告做了哪些虚假宣传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dirty="0"/>
              </a:p>
            </p:txBody>
          </p:sp>
        </mc:Choice>
        <mc:Fallback>
          <p:sp>
            <p:nvSpPr>
              <p:cNvPr id="2" name="P_6#7ad39dc24?sp=1&amp;pid=e3dd13461&amp;color=0,55,96&amp;vtp=1&amp;bt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blipFill>
                <a:blip r:embed="rId3"/>
                <a:stretch>
                  <a:fillRect l="-1384" r="-519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7ad39dc24?pid=e3dd13461&amp;color=0,55,96&amp;tib=255,255,255&amp;iip=1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8231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ad39dc24?pid=e3dd13461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crisis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livelihoods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9.5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million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.它导致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了一场严重的食物危机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，而且威胁到950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多万人的生计。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教材P88</a:t>
            </a:r>
            <a:endParaRPr lang="en-US" altLang="zh-CN" dirty="0"/>
          </a:p>
        </p:txBody>
      </p:sp>
      <p:pic>
        <p:nvPicPr>
          <p:cNvPr id="3" name="P_6_BD#7ad39dc24?pid=e3dd13461&amp;color=0,55,96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28148a55e?pid=2971c7c64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.威胁到，危及；威胁；恐吓；扬言要</a:t>
            </a:r>
            <a:endParaRPr lang="en-US" altLang="zh-CN" sz="2200" dirty="0"/>
          </a:p>
        </p:txBody>
      </p:sp>
      <p:sp>
        <p:nvSpPr>
          <p:cNvPr id="6" name="P_6_BD#dae08e616?pid=28148a55e&amp;color=0,55,96&amp;vtp=1&amp;bbb=1&amp;hb=1"/>
          <p:cNvSpPr/>
          <p:nvPr/>
        </p:nvSpPr>
        <p:spPr>
          <a:xfrm>
            <a:off x="502920" y="3288081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endangered.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许多幸存物种现在正面临威胁或濒临灭绝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词缀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·联想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dae08e616?pid=28148a55e&amp;color=0,55,96&amp;mp=1&amp;vtp=1&amp;bt=1&amp;bbb=1"/>
          <p:cNvSpPr/>
          <p:nvPr/>
        </p:nvSpPr>
        <p:spPr>
          <a:xfrm>
            <a:off x="502920" y="1512000"/>
            <a:ext cx="10570464" cy="4672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动词后缀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./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使成为；变得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widen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使变宽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darken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使变暗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sadden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使悲伤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lengthen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使变长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strengthen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使增强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威胁/扬言要做某事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用某事物威胁某人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neighbour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noise.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我们的邻居扬言说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如果我们不停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止制造噪声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他就报警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attacker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袭击者用枪威胁他们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dae08e616?pid=28148a55e&amp;color=0,55,96&amp;mp=1&amp;tib=255,255,255&amp;iip=1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367786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dae08e616?pid=28148a55e&amp;color=0,55,96&amp;mp=1&amp;tib=255,255,255&amp;iip=1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dae08e616?pid=28148a55e&amp;color=0,55,96&amp;mp=1&amp;vtp=1&amp;bt=1&amp;bb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.［C,U］威胁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［C,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.］可能会带来危险的人（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受到威胁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woodlands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developments.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新道路的开发可能对这些古老的林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地造成破坏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options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deserve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explored.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全球变暖是一个巨大的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威胁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所有的选择都值得探讨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_BD#d4876b734?pid=d864724e0&amp;color=0,55,96&amp;tib=255,255,255&amp;vtp=1&amp;bt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9312" y="1512000"/>
            <a:ext cx="4297680" cy="106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_BD#d4876b734?pid=d864724e0&amp;color=0,55,96&amp;vtp=1&amp;bbb=1"/>
          <p:cNvSpPr/>
          <p:nvPr/>
        </p:nvSpPr>
        <p:spPr>
          <a:xfrm>
            <a:off x="502920" y="2701736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人们普遍认为此次震动已经达到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9.5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级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教材P88</a:t>
            </a:r>
            <a:endParaRPr lang="en-US" altLang="zh-CN" sz="1800" dirty="0"/>
          </a:p>
        </p:txBody>
      </p:sp>
      <p:pic>
        <p:nvPicPr>
          <p:cNvPr id="4" name="P_4_BD#d4876b734?pid=d864724e0&amp;color=0,55,96&amp;tib=255,255,255&amp;iip=16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3113724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#d4876b734?pid=d864724e0&amp;color=0,55,96&amp;mp=1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4#d4876b734?pid=d864724e0&amp;color=0,55,96&amp;mp=1&amp;vtp=1&amp;bt=1&amp;bbb=1"/>
              <p:cNvSpPr/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“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主语+动词的被动语态+to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”结构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在“主语+动词的被动语态+to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do”结构中，不定式（短语）作主语补足语，此结构中常用的动词有say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report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think,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believe,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know,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suppose等。该结构中的不定式可有三种形式：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主语+动词的被动语态+to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表示转述时不定式的动作将要发生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或是同时发生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Technology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introduced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protect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grizzlies.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可以采用技术以保护灰熊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主语+动词的被动语态+to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doing（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表示转述时不定式的动作正在发生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supposed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hard.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他应该在努力工作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主语+动词的被动语态+to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done（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表示转述时不定式的动作已经发生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Peter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said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gone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abroad.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据说彼得已经出国了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4#d4876b734?pid=d864724e0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703955"/>
              </a:xfrm>
              <a:prstGeom prst="rect">
                <a:avLst/>
              </a:prstGeom>
              <a:blipFill>
                <a:blip r:embed="rId4"/>
                <a:stretch>
                  <a:fillRect l="-1384" b="-378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debf85a4?pid=844cc9f8c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省略</a:t>
            </a:r>
            <a:endParaRPr lang="en-US" altLang="zh-CN" sz="2200" dirty="0"/>
          </a:p>
        </p:txBody>
      </p:sp>
      <p:sp>
        <p:nvSpPr>
          <p:cNvPr id="3" name="P_5_BD#78c372acc?pid=5debf85a4&amp;color=0,55,96&amp;vtp=1&amp;bbb=1&amp;h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英语中，为了使语言简洁或避免重复，往往省去一个或一些句子成分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，这种语法现象叫作省略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Ellipsis）,这种省略后的句子被称为省略句（Elliptical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Sentence）。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sp=1&amp;pid=5debf85a4&amp;color=0,55,96&amp;vtp=1&amp;bt=1&amp;bbb=1&amp;hb=1"/>
          <p:cNvSpPr/>
          <p:nvPr/>
        </p:nvSpPr>
        <p:spPr>
          <a:xfrm>
            <a:off x="502920" y="1517904"/>
            <a:ext cx="10570464" cy="4672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简单句中的省略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及祈使句省略主语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某些句子结构省略谓语，部分问句同时省略主、谓语，对话、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疑问句的答语省略，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感叹句的省略等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明天来见我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Ready?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准备好了吗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lunch?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吃午饭了吗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（had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你叫什么名字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John.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约翰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again!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很高兴再见到你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!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天气真好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clever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girl!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多聪明的女孩儿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！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sp=1&amp;pid=5debf85a4&amp;color=0,55,96&amp;vtp=1&amp;bt=1&amp;bbb=1&amp;hb=1"/>
          <p:cNvSpPr/>
          <p:nvPr/>
        </p:nvSpPr>
        <p:spPr>
          <a:xfrm>
            <a:off x="502920" y="151790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并列句中的省略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列句中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，如果后面的分句有词语和前面的分句词语相同，为了避免重复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，可以将后面分句中相同的部分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省略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她本可以对他撒谎的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但她并没有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（injured）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他们中有一些人受伤了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但大部分人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没有受伤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sister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（works）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我在一家工厂上班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我姐姐在农场上班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soldiers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killed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（was）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wounded.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其中一个士兵失去了生命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另外一个受伤了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pid=5debf85a4&amp;color=0,55,96&amp;vtp=1&amp;bt=1&amp;bbb=1&amp;hb=1"/>
          <p:cNvSpPr/>
          <p:nvPr/>
        </p:nvSpPr>
        <p:spPr>
          <a:xfrm>
            <a:off x="502920" y="1517904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用于连接两个表示并列关系的成分，着重强调后者，其意为“不仅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而且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其中的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also有时可以省略。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（also）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British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lifestyle.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我们不仅了解了更多的英国文化及其习俗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而且我们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还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了解了英国人的生活方式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099e454ed.fixed?pid=065029607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099e454ed.fixed?pid=065029607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language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sp=1&amp;pid=5debf85a4&amp;color=0,55,96&amp;vtp=1&amp;bt=1&amp;bbb=1"/>
          <p:cNvSpPr/>
          <p:nvPr/>
        </p:nvSpPr>
        <p:spPr>
          <a:xfrm>
            <a:off x="502920" y="1517904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主从复合句中的省略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（1）对话中的省略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为了避免重复，对话中经常省略一些词句，在含宾语从句的复合句中更常见。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昨天她爸爸来学校了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我知道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back?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他什么时候回来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（when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!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谁知道呢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!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sp=1&amp;pid=5debf85a4&amp;color=0,55,96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（2）定语从句中的省略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在限制性定语从句中作宾语的关系代词（that,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whom）可以省略,但当whom,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which紧跟在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介词后时不能省略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（which/that）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birthday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他哥哥送他作为生日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礼物的车是红色的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（who/whom/that）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John.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我见过的那位男士叫约翰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他就是我们正在谈论的那位男士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当way为先行词时，关系词在从句中作状语，关系词that/in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which可以省略。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（that/in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请告诉我你做这项工作的方法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sp=1&amp;pid=5debf85a4&amp;color=0,55,96&amp;vtp=1&amp;bt=1&amp;bbb=1&amp;hb=1"/>
          <p:cNvSpPr/>
          <p:nvPr/>
        </p:nvSpPr>
        <p:spPr>
          <a:xfrm>
            <a:off x="502920" y="151790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（3）名词性从句中的省略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在宾语从句中，连词that常省略，但当多个平行的宾语从句并列时，只能省略引导第一个宾语从句的that。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guilty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他坚称自己无罪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并且应该被释放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在表示坚持、建议、要求、命令等的动词或者名词之后的宾语从句、表语从句、同位语从句中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，谓语常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do形式的虚拟语气，should可省略。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politely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对待最亲密的人我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们要更加礼貌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这条建议很重要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（should）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他建议我们休息一下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sp=1&amp;pid=5debf85a4&amp;color=0,55,96&amp;vtp=1&amp;bt=1&amp;bbb=1&amp;hb=1"/>
          <p:cNvSpPr/>
          <p:nvPr/>
        </p:nvSpPr>
        <p:spPr>
          <a:xfrm>
            <a:off x="502920" y="1517904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（4）状语从句中的省略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语从句中的省略现象非常普遍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。当状语从句的主语和主句的主语一致，或状语从句的主语是it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且又含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be动词时，从句中通常省略主语和be动词。大部分状语从句中都有省略现象。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由when,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before等引导的时间状语从句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nce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forgotten.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一旦见过它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就永远忘不了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当必要的时候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我试着给我的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朋友们提供一些有启发性的建议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bumped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他在来这里的路上撞上了一辆汽车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由where,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wherever引导的地点状语从句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wherever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不管哪里有可能赚钱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他们都会去试一下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78c372acc?pid=5debf85a4&amp;color=0,55,96&amp;mp=1&amp;vtp=1&amp;bt=1&amp;bbb=1&amp;h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③由as,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though引导的方式状语从句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他停下来似乎想看看自己是不是被跟踪了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job.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正如所预料的那样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他丢了工作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由if,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unless等引导的条件状语从句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ucy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speaks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unless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spoken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露西很害羞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除非有人和她交谈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否则从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不讲话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如果有需要的话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请给我打电话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pid=5debf85a4&amp;color=0,55,96&amp;vtp=1&amp;bt=1&amp;bbb=1&amp;hb=1"/>
          <p:cNvSpPr/>
          <p:nvPr/>
        </p:nvSpPr>
        <p:spPr>
          <a:xfrm>
            <a:off x="502920" y="1517904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在含有were,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should的虚拟条件从句中if可省略，但需把were,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should提到主语之前，即句首。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ere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bird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如果我是一只鸟的话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我将在天空中翱翔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常见的if型省略结构还有if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（如果是这样的话），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（如果有过/发生过的话），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如果有的话），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（如果可能的话）等。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_BD#78c372acc?pid=5debf85a4&amp;color=0,55,96&amp;mp=1&amp;vtp=1&amp;bt=1&amp;bbb=1&amp;hb=1"/>
          <p:cNvSpPr/>
          <p:nvPr/>
        </p:nvSpPr>
        <p:spPr>
          <a:xfrm>
            <a:off x="502920" y="150876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⑤由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though等引导的让步状语从句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hough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equipped.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这个公寓虽然不大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但设施完备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ven</a:t>
            </a:r>
            <a:r>
              <a:rPr lang="en-US" altLang="zh-CN" sz="1800" b="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即便不够迅速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但情况正在开始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改善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由as/so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than引导的比较状语从句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较状语从句中有多种成分可以省略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（are）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风险远比机会大得多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lived）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我总是生活在对未来的想象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而不是当下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calculate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accurately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Arthur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（does）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弗雷德计算得不如阿瑟那么准确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anxious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（anxious）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他们像他一样焦急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sp=1&amp;pid=5debf85a4&amp;color=0,55,96&amp;vtp=1&amp;bt=1&amp;bbb=1"/>
          <p:cNvSpPr/>
          <p:nvPr/>
        </p:nvSpPr>
        <p:spPr>
          <a:xfrm>
            <a:off x="502920" y="1517904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不定式结构中的省略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（1）保留动词不定式符号to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在同一个句子或联系紧密的对话中,为了避免重复,作宾语或补足语的不定式再次出现时,不定式符号to后面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的内容常常被省略,只保留不定式符号to。常用于动词refuse,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intend，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ought,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used等以及表示情感的形容词afraid,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willing,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ready等之后。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（see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我叫他去看电影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但是他不想去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你愿意加入我们吗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—Yes,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（join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是的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我愿意加入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pid=5debf85a4&amp;color=0,55,96&amp;vtp=1&amp;bt=1&amp;bbb=1"/>
          <p:cNvSpPr/>
          <p:nvPr/>
        </p:nvSpPr>
        <p:spPr>
          <a:xfrm>
            <a:off x="502920" y="1517904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果省略的不定式内容中有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be或作助动词的have时,不定式符号to后要保留be或have。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farmer?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你现在是农民吗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？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farmer）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但我曾经是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78c372acc?pid=5debf85a4&amp;color=0,55,96&amp;vtp=1&amp;bt=1&amp;bbb=1&amp;hb=1"/>
          <p:cNvSpPr/>
          <p:nvPr/>
        </p:nvSpPr>
        <p:spPr>
          <a:xfrm>
            <a:off x="502920" y="1517904"/>
            <a:ext cx="10570464" cy="37069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（2）省去动词不定式符号to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在see，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observe，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notice，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to等感官动词或短语及make，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let等使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役动词之后作宾补时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，不定式要省略to。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disappear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distance.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我看着他消失在远方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but/except前有行为动词do的任何形式，后面的不定式要省去to。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wait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我们什么也做不了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只能等着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主语部分有行为动词do的任何形式,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作表语的不定式的to可省略。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我现在想做的事情就是找几本书读一读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《巩固练》L63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602081ba9?pid=099e454ed&amp;color=0,55,96&amp;vtp=1&amp;bt=1&amp;bbb=1"/>
          <p:cNvSpPr/>
          <p:nvPr/>
        </p:nvSpPr>
        <p:spPr>
          <a:xfrm>
            <a:off x="502920" y="151200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对应练习见《巩固练》L63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exceptionally,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“主语+动词的被动语态+to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do”结构，省略等。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恰当使用省略结构；理解自然灾害类别及其危害；能描述极端天气和自然灾害。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edc42dba9?pid=8f4e9cc26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5d99a5226?pid=edc42dba9&amp;color=0,55,96&amp;vtp=1&amp;bbb=1"/>
          <p:cNvSpPr/>
          <p:nvPr/>
        </p:nvSpPr>
        <p:spPr>
          <a:xfrm>
            <a:off x="502920" y="2045175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1.tsunami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2.blizzard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3.avalanche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.预测，预报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.攫取，抓住；吸引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.营救，解救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.营救；救援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.紧急情况，不测事件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.（战争、事故等）夺去（生命）</a:t>
            </a:r>
            <a:endParaRPr lang="en-US" altLang="zh-CN" sz="1800" dirty="0"/>
          </a:p>
        </p:txBody>
      </p:sp>
      <p:sp>
        <p:nvSpPr>
          <p:cNvPr id="4" name="QB_5_AN.2_1#5d99a5226.blank?pid=edc42dba9&amp;color=0,55,96&amp;vpa=1&amp;vtp=1&amp;bbb=1"/>
          <p:cNvSpPr/>
          <p:nvPr/>
        </p:nvSpPr>
        <p:spPr>
          <a:xfrm>
            <a:off x="1689576" y="20146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海啸</a:t>
            </a:r>
            <a:endParaRPr lang="en-US" altLang="zh-CN" dirty="0"/>
          </a:p>
        </p:txBody>
      </p:sp>
      <p:sp>
        <p:nvSpPr>
          <p:cNvPr id="6" name="QB_5_AN.4_1#5d99a5226.blank?pid=edc42dba9&amp;color=0,55,96&amp;vpa=2&amp;vtp=1&amp;bbb=1"/>
          <p:cNvSpPr/>
          <p:nvPr/>
        </p:nvSpPr>
        <p:spPr>
          <a:xfrm>
            <a:off x="1702276" y="2433795"/>
            <a:ext cx="8524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暴风雪</a:t>
            </a:r>
            <a:endParaRPr lang="en-US" altLang="zh-CN" dirty="0"/>
          </a:p>
        </p:txBody>
      </p:sp>
      <p:sp>
        <p:nvSpPr>
          <p:cNvPr id="8" name="QB_5_AN.6_1#5d99a5226.blank?pid=edc42dba9&amp;color=0,55,96&amp;vpa=3&amp;vtp=1&amp;bbb=1"/>
          <p:cNvSpPr/>
          <p:nvPr/>
        </p:nvSpPr>
        <p:spPr>
          <a:xfrm>
            <a:off x="1880076" y="28528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雪崩</a:t>
            </a:r>
            <a:endParaRPr lang="en-US" altLang="zh-CN" dirty="0"/>
          </a:p>
        </p:txBody>
      </p:sp>
      <p:sp>
        <p:nvSpPr>
          <p:cNvPr id="10" name="QB_5_AN.8_1#5d99a5226.blank?pid=edc42dba9&amp;color=0,55,96&amp;vpa=4&amp;vtp=1&amp;bbb=1"/>
          <p:cNvSpPr/>
          <p:nvPr/>
        </p:nvSpPr>
        <p:spPr>
          <a:xfrm>
            <a:off x="667226" y="327199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forecast</a:t>
            </a:r>
            <a:endParaRPr lang="en-US" altLang="zh-CN" dirty="0"/>
          </a:p>
        </p:txBody>
      </p:sp>
      <p:sp>
        <p:nvSpPr>
          <p:cNvPr id="12" name="QB_5_AN.10_1#5d99a5226.blank?pid=edc42dba9&amp;color=0,55,96&amp;vpa=5&amp;vtp=1&amp;bbb=1"/>
          <p:cNvSpPr/>
          <p:nvPr/>
        </p:nvSpPr>
        <p:spPr>
          <a:xfrm>
            <a:off x="654526" y="367839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grab</a:t>
            </a:r>
            <a:endParaRPr lang="en-US" altLang="zh-CN" dirty="0"/>
          </a:p>
        </p:txBody>
      </p:sp>
      <p:sp>
        <p:nvSpPr>
          <p:cNvPr id="14" name="QB_5_AN.12_1#5d99a5226.blank?pid=edc42dba9&amp;color=0,55,96&amp;vpa=6&amp;vtp=1&amp;bbb=1"/>
          <p:cNvSpPr/>
          <p:nvPr/>
        </p:nvSpPr>
        <p:spPr>
          <a:xfrm>
            <a:off x="679926" y="411019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endParaRPr lang="en-US" altLang="zh-CN" dirty="0"/>
          </a:p>
        </p:txBody>
      </p:sp>
      <p:sp>
        <p:nvSpPr>
          <p:cNvPr id="16" name="QB_5_AN.14_1#5d99a5226.blank?pid=edc42dba9&amp;color=0,55,96&amp;vpa=7&amp;vtp=1&amp;bbb=1"/>
          <p:cNvSpPr/>
          <p:nvPr/>
        </p:nvSpPr>
        <p:spPr>
          <a:xfrm>
            <a:off x="641826" y="4516595"/>
            <a:ext cx="11658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emergency</a:t>
            </a:r>
            <a:endParaRPr lang="en-US" altLang="zh-CN" dirty="0"/>
          </a:p>
        </p:txBody>
      </p:sp>
      <p:sp>
        <p:nvSpPr>
          <p:cNvPr id="18" name="QB_5_AN.16_1#5d99a5226.blank?pid=edc42dba9&amp;color=0,55,96&amp;vpa=8&amp;vtp=1&amp;bbb=1"/>
          <p:cNvSpPr/>
          <p:nvPr/>
        </p:nvSpPr>
        <p:spPr>
          <a:xfrm>
            <a:off x="654526" y="492744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7_1#3729cf08d?pid=edc42dba9&amp;color=0,55,96&amp;vtp=1&amp;bt=1&amp;bbb=1"/>
          <p:cNvSpPr/>
          <p:nvPr/>
        </p:nvSpPr>
        <p:spPr>
          <a:xfrm>
            <a:off x="502920" y="150876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）危机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.人造卫星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.可信赖的，可靠的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.可靠地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.可靠（性）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.依靠；依赖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12.exceptionally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.非凡的；杰出的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.例外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.威胁到，危及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.威胁；恐吓</a:t>
            </a:r>
            <a:endParaRPr lang="en-US" altLang="zh-CN" sz="1800" dirty="0"/>
          </a:p>
        </p:txBody>
      </p:sp>
      <p:sp>
        <p:nvSpPr>
          <p:cNvPr id="3" name="QB_5_AN.18_1#3729cf08d.blank?pid=edc42dba9&amp;color=0,55,96&amp;vpa=9&amp;vtp=1&amp;bbb=1"/>
          <p:cNvSpPr/>
          <p:nvPr/>
        </p:nvSpPr>
        <p:spPr>
          <a:xfrm>
            <a:off x="667226" y="1478280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crisis</a:t>
            </a:r>
            <a:endParaRPr lang="en-US" altLang="zh-CN" dirty="0"/>
          </a:p>
        </p:txBody>
      </p:sp>
      <p:sp>
        <p:nvSpPr>
          <p:cNvPr id="4" name="QB_5_AN.19_1#3729cf08d.blank?pid=edc42dba9&amp;color=0,55,96&amp;vpa=10&amp;vtp=1&amp;bbb=1"/>
          <p:cNvSpPr/>
          <p:nvPr/>
        </p:nvSpPr>
        <p:spPr>
          <a:xfrm>
            <a:off x="2089626" y="147828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crises</a:t>
            </a:r>
            <a:endParaRPr lang="en-US" altLang="zh-CN" dirty="0"/>
          </a:p>
        </p:txBody>
      </p:sp>
      <p:sp>
        <p:nvSpPr>
          <p:cNvPr id="6" name="QB_5_AN.21_1#3729cf08d.blank?pid=edc42dba9&amp;color=0,55,96&amp;vpa=11&amp;vtp=1&amp;bbb=1"/>
          <p:cNvSpPr/>
          <p:nvPr/>
        </p:nvSpPr>
        <p:spPr>
          <a:xfrm>
            <a:off x="781526" y="1897380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satellite</a:t>
            </a:r>
            <a:endParaRPr lang="en-US" altLang="zh-CN" dirty="0"/>
          </a:p>
        </p:txBody>
      </p:sp>
      <p:sp>
        <p:nvSpPr>
          <p:cNvPr id="9" name="QB_5_AN.23_1#3729cf08d.blank?pid=edc42dba9&amp;color=0,55,96&amp;vpa=12&amp;vtp=1&amp;bbb=1"/>
          <p:cNvSpPr/>
          <p:nvPr/>
        </p:nvSpPr>
        <p:spPr>
          <a:xfrm>
            <a:off x="785717" y="231648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reliable</a:t>
            </a:r>
            <a:endParaRPr lang="en-US" altLang="zh-CN" dirty="0"/>
          </a:p>
        </p:txBody>
      </p:sp>
      <p:sp>
        <p:nvSpPr>
          <p:cNvPr id="10" name="QB_5_AN.24_1#3729cf08d.blank?pid=edc42dba9&amp;color=0,55,96&amp;vpa=13&amp;vtp=1&amp;bbb=1"/>
          <p:cNvSpPr/>
          <p:nvPr/>
        </p:nvSpPr>
        <p:spPr>
          <a:xfrm>
            <a:off x="4563967" y="2303780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reliably</a:t>
            </a:r>
            <a:endParaRPr lang="en-US" altLang="zh-CN" dirty="0"/>
          </a:p>
        </p:txBody>
      </p:sp>
      <p:sp>
        <p:nvSpPr>
          <p:cNvPr id="11" name="QB_5_AN.25_1#3729cf08d.blank?pid=edc42dba9&amp;color=0,55,96&amp;vpa=14&amp;vtp=1&amp;bbb=1"/>
          <p:cNvSpPr/>
          <p:nvPr/>
        </p:nvSpPr>
        <p:spPr>
          <a:xfrm>
            <a:off x="749776" y="2722880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reliability</a:t>
            </a:r>
            <a:endParaRPr lang="en-US" altLang="zh-CN" dirty="0"/>
          </a:p>
        </p:txBody>
      </p:sp>
      <p:sp>
        <p:nvSpPr>
          <p:cNvPr id="12" name="QB_5_AN.26_1#3729cf08d.blank?pid=edc42dba9&amp;color=0,55,96&amp;vpa=15&amp;vtp=1&amp;bbb=1"/>
          <p:cNvSpPr/>
          <p:nvPr/>
        </p:nvSpPr>
        <p:spPr>
          <a:xfrm>
            <a:off x="3880326" y="2722880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rely</a:t>
            </a:r>
            <a:endParaRPr lang="en-US" altLang="zh-CN" dirty="0"/>
          </a:p>
        </p:txBody>
      </p:sp>
      <p:sp>
        <p:nvSpPr>
          <p:cNvPr id="14" name="QB_5_AN.28_1#3729cf08d.blank?pid=edc42dba9&amp;color=0,55,96&amp;vpa=16&amp;vtp=1&amp;bbb=1"/>
          <p:cNvSpPr/>
          <p:nvPr/>
        </p:nvSpPr>
        <p:spPr>
          <a:xfrm>
            <a:off x="2527776" y="3154680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极其，非常</a:t>
            </a:r>
            <a:endParaRPr lang="en-US" altLang="zh-CN" dirty="0"/>
          </a:p>
        </p:txBody>
      </p:sp>
      <p:sp>
        <p:nvSpPr>
          <p:cNvPr id="15" name="QB_5_AN.29_1#3729cf08d.blank?pid=edc42dba9&amp;color=0,55,96&amp;vpa=17&amp;vtp=1&amp;bbb=1"/>
          <p:cNvSpPr/>
          <p:nvPr/>
        </p:nvSpPr>
        <p:spPr>
          <a:xfrm>
            <a:off x="4686776" y="3141980"/>
            <a:ext cx="1220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exceptional</a:t>
            </a:r>
            <a:endParaRPr lang="en-US" altLang="zh-CN" dirty="0"/>
          </a:p>
        </p:txBody>
      </p:sp>
      <p:sp>
        <p:nvSpPr>
          <p:cNvPr id="16" name="QB_5_AN.30_1#3729cf08d.blank?pid=edc42dba9&amp;color=0,55,96&amp;vpa=18&amp;vtp=1&amp;bbb=1"/>
          <p:cNvSpPr/>
          <p:nvPr/>
        </p:nvSpPr>
        <p:spPr>
          <a:xfrm>
            <a:off x="8376125" y="3141980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exception</a:t>
            </a:r>
            <a:endParaRPr lang="en-US" altLang="zh-CN" dirty="0"/>
          </a:p>
        </p:txBody>
      </p:sp>
      <p:sp>
        <p:nvSpPr>
          <p:cNvPr id="18" name="QB_5_AN.32_1#3729cf08d.blank?pid=edc42dba9&amp;color=0,55,96&amp;vpa=19&amp;vtp=1&amp;bbb=1"/>
          <p:cNvSpPr/>
          <p:nvPr/>
        </p:nvSpPr>
        <p:spPr>
          <a:xfrm>
            <a:off x="768826" y="3552825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threaten</a:t>
            </a:r>
            <a:endParaRPr lang="en-US" altLang="zh-CN" dirty="0"/>
          </a:p>
        </p:txBody>
      </p:sp>
      <p:sp>
        <p:nvSpPr>
          <p:cNvPr id="19" name="QB_5_AN.33_1#3729cf08d.blank?pid=edc42dba9&amp;color=0,55,96&amp;vpa=20&amp;vtp=1&amp;bbb=1"/>
          <p:cNvSpPr/>
          <p:nvPr/>
        </p:nvSpPr>
        <p:spPr>
          <a:xfrm>
            <a:off x="3899376" y="3552825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</a:t>
            </a:r>
            <a:endParaRPr lang="en-US" altLang="zh-CN" dirty="0"/>
          </a:p>
        </p:txBody>
      </p:sp>
      <p:sp>
        <p:nvSpPr>
          <p:cNvPr id="20" name="QB_5_BD.34_1#44ee035c7?sp=1&amp;pid=edc42dba9&amp;color=0,55,96&amp;vtp=1&amp;bbb=1"/>
          <p:cNvSpPr/>
          <p:nvPr/>
        </p:nvSpPr>
        <p:spPr>
          <a:xfrm>
            <a:off x="502920" y="39839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.精确地，准确地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.精确的；准确的</a:t>
            </a:r>
            <a:endParaRPr lang="en-US" altLang="zh-CN" sz="1800" dirty="0"/>
          </a:p>
        </p:txBody>
      </p:sp>
      <p:sp>
        <p:nvSpPr>
          <p:cNvPr id="21" name="QB_5_AN.35_1#44ee035c7.blank?pid=edc42dba9&amp;color=0,55,96&amp;vpa=21&amp;vtp=1&amp;bbb=1"/>
          <p:cNvSpPr/>
          <p:nvPr/>
        </p:nvSpPr>
        <p:spPr>
          <a:xfrm>
            <a:off x="781526" y="3940810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precisely</a:t>
            </a:r>
            <a:endParaRPr lang="en-US" altLang="zh-CN" dirty="0"/>
          </a:p>
        </p:txBody>
      </p:sp>
      <p:sp>
        <p:nvSpPr>
          <p:cNvPr id="22" name="QB_5_AN.36_1#44ee035c7.blank?pid=edc42dba9&amp;color=0,55,96&amp;vpa=22&amp;vtp=1&amp;bbb=1"/>
          <p:cNvSpPr/>
          <p:nvPr/>
        </p:nvSpPr>
        <p:spPr>
          <a:xfrm>
            <a:off x="927576" y="433895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precise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9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8" grpId="0" build="p" animBg="1"/>
      <p:bldP spid="19" grpId="0" build="p" animBg="1"/>
      <p:bldP spid="21" grpId="0" build="p" animBg="1"/>
      <p:bldP spid="22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971c7c64?pid=8f4e9cc26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55ca2b3a6?pid=2971c7c64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accurate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predictions,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check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official,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scientific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report.因此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，为了获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得准确可靠的预测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最好求证于官方的科学报告。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教材P86</a:t>
            </a:r>
            <a:endParaRPr lang="en-US" altLang="zh-CN" dirty="0"/>
          </a:p>
        </p:txBody>
      </p:sp>
      <p:pic>
        <p:nvPicPr>
          <p:cNvPr id="4" name="P_5_BD#55ca2b3a6?pid=2971c7c64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6d7fc7603?pid=2971c7c64&amp;color=0,55,96&amp;vtp=1&amp;bbb=1"/>
          <p:cNvSpPr/>
          <p:nvPr/>
        </p:nvSpPr>
        <p:spPr>
          <a:xfrm>
            <a:off x="502920" y="3316542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.可信赖的，可靠的</a:t>
            </a:r>
            <a:endParaRPr lang="en-US" altLang="zh-CN" sz="2200" dirty="0"/>
          </a:p>
        </p:txBody>
      </p:sp>
      <p:sp>
        <p:nvSpPr>
          <p:cNvPr id="7" name="P_6_BD#47b1a256f?pid=6d7fc7603&amp;color=0,55,96&amp;vtp=1&amp;bbb=1"/>
          <p:cNvSpPr/>
          <p:nvPr/>
        </p:nvSpPr>
        <p:spPr>
          <a:xfrm>
            <a:off x="502920" y="3818766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Miller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assistant.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米勒是一个话不多且可靠的助手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47b1a256f?pid=6d7fc7603&amp;color=0,55,96&amp;vtp=1&amp;bt=1&amp;bb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词缀·联想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形容词后缀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可食用的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可依靠的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可相信的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.+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具有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性质的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合理的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易变的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舒适的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博学的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2578</Words>
  <Application>Microsoft Office PowerPoint</Application>
  <PresentationFormat>宽屏</PresentationFormat>
  <Paragraphs>334</Paragraphs>
  <Slides>39</Slides>
  <Notes>39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39</vt:i4>
      </vt:variant>
    </vt:vector>
  </HeadingPairs>
  <TitlesOfParts>
    <vt:vector size="48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2024-10-09T08:21:39Z</dcterms:created>
  <dcterms:modified xsi:type="dcterms:W3CDTF">2024-10-09T08:24:02Z</dcterms:modified>
  <cp:category/>
  <cp:contentStatus/>
</cp:coreProperties>
</file>